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348" r:id="rId3"/>
    <p:sldId id="299" r:id="rId4"/>
    <p:sldId id="289" r:id="rId5"/>
    <p:sldId id="350" r:id="rId6"/>
    <p:sldId id="351" r:id="rId7"/>
    <p:sldId id="310" r:id="rId8"/>
    <p:sldId id="352" r:id="rId9"/>
    <p:sldId id="298" r:id="rId10"/>
    <p:sldId id="353" r:id="rId1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E85"/>
    <a:srgbClr val="AFCFE5"/>
    <a:srgbClr val="75BBEA"/>
    <a:srgbClr val="1775BC"/>
    <a:srgbClr val="E02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/>
    <p:restoredTop sz="96405"/>
  </p:normalViewPr>
  <p:slideViewPr>
    <p:cSldViewPr snapToGrid="0">
      <p:cViewPr varScale="1">
        <p:scale>
          <a:sx n="218" d="100"/>
          <a:sy n="218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221EE-8D2F-1D44-AE72-0874CC75D108}" type="datetimeFigureOut">
              <a:rPr lang="es-EC" smtClean="0"/>
              <a:t>3/11/2023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CDFD3-1F3B-BC4E-80BC-0D05261F54D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071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AAB12-3AA8-6CA5-5817-FB33005A7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7C8F8C-8595-36A6-832D-FAD97CBD3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EED38-CAF1-EC78-0152-AD6E5CB6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DBA-77E7-F747-8A08-057BE4C55DDC}" type="datetimeFigureOut">
              <a:rPr lang="es-EC" smtClean="0"/>
              <a:t>3/11/2023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E71728-955F-2952-A9F2-23282BBB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43E7C-2F52-32F5-C13E-7D98B1B6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FF3-E1FE-C245-B7A9-74DDE7411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579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A489-4ABA-0355-8C31-812ECD9D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7F3833-3549-C855-FF76-A10F3779C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A1F623-8E26-B032-5CD8-BF7E35D4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DBA-77E7-F747-8A08-057BE4C55DDC}" type="datetimeFigureOut">
              <a:rPr lang="es-EC" smtClean="0"/>
              <a:t>3/11/2023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C85609-1BE7-9851-136E-C544DF4E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F50DBB-BF3F-A4A6-51DB-BB744109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FF3-E1FE-C245-B7A9-74DDE7411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122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1C0F2A-0408-AAE1-9925-7D0A9CF4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C564C6-FED1-7432-CE03-626553466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A0F706-9552-BC83-565D-AE61FAC7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DBA-77E7-F747-8A08-057BE4C55DDC}" type="datetimeFigureOut">
              <a:rPr lang="es-EC" smtClean="0"/>
              <a:t>3/11/2023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FC763-2EF7-5319-BEAA-4D0DCCE8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4564E9-28A3-A57A-E94C-40100EB8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FF3-E1FE-C245-B7A9-74DDE7411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599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7B2FA-D0C7-F582-257C-3B15C1FC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1969F4-93B2-9ACD-146A-2D477C0DB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D964A3-A739-841F-81A8-46EAF6AD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DBA-77E7-F747-8A08-057BE4C55DDC}" type="datetimeFigureOut">
              <a:rPr lang="es-EC" smtClean="0"/>
              <a:t>3/11/2023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7F4879-151D-F07F-CE22-1D5B34B15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D8E030-DE3E-D801-04B5-461C979C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FF3-E1FE-C245-B7A9-74DDE7411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900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35CED-C2EA-91C5-3650-2FB9D250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3FEC08-D80E-A5B9-D128-D41AE7FA4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FEAD8-7514-5DDE-0774-FE37C151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DBA-77E7-F747-8A08-057BE4C55DDC}" type="datetimeFigureOut">
              <a:rPr lang="es-EC" smtClean="0"/>
              <a:t>3/11/2023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E23244-BC65-6DC2-D1E7-E773181E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0A81B9-F156-D14B-75B6-7F8E0264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FF3-E1FE-C245-B7A9-74DDE7411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876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FABA0-396A-F66D-1140-6D31F528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54CDF7-44C0-2EED-E7CF-5DF6E1696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AD6E66-4415-CE2B-65AD-3E62815CD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73C2A-409C-6FFD-55CE-695DAD28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DBA-77E7-F747-8A08-057BE4C55DDC}" type="datetimeFigureOut">
              <a:rPr lang="es-EC" smtClean="0"/>
              <a:t>3/11/2023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CEB01F-6BAC-EF35-ABB7-5B770E6B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585776-00F8-F506-6AA4-6CBC0BA2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FF3-E1FE-C245-B7A9-74DDE7411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299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8E769-A938-B5AF-A1CE-CEA6EBCF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7543D8-A0BD-1500-10D7-ACBCF5159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1E5401-3A55-2BD4-0910-4E4F78A95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964C2B-BDFB-5817-47DB-2BFB5CE5F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0A763F-0882-EB14-B2FA-7B0E69A60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E41672-66CA-3094-EDED-7F1A491B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DBA-77E7-F747-8A08-057BE4C55DDC}" type="datetimeFigureOut">
              <a:rPr lang="es-EC" smtClean="0"/>
              <a:t>3/11/2023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4D0E29-6822-206F-34F6-555B1A8F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4418E0-58EC-85D3-0E51-6CD4A00E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FF3-E1FE-C245-B7A9-74DDE7411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70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04A1A-64C9-00A0-0B7B-BFDF01D2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CB6498-BE9B-E66F-34F8-66B81FD9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DBA-77E7-F747-8A08-057BE4C55DDC}" type="datetimeFigureOut">
              <a:rPr lang="es-EC" smtClean="0"/>
              <a:t>3/11/2023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45E9A5-A95E-D66F-4EE8-2FDE2D09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8BFCD7-AF7A-0847-0897-E680117F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FF3-E1FE-C245-B7A9-74DDE7411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672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52FEF8-4C95-4EF8-34FF-8F5F9374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DBA-77E7-F747-8A08-057BE4C55DDC}" type="datetimeFigureOut">
              <a:rPr lang="es-EC" smtClean="0"/>
              <a:t>3/11/2023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D9B2F6-AD63-9A26-91AF-0B9D54E2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E36DCD-9179-333A-D8C8-C3FA48C6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FF3-E1FE-C245-B7A9-74DDE7411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611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BE1CF-A921-A8EC-CAB2-44243228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5F518-9544-AF51-EFD9-92AB08665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0DAB17-A334-E339-800F-F701D4E9F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48E1E-63C1-E178-D756-0CE1F0DC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DBA-77E7-F747-8A08-057BE4C55DDC}" type="datetimeFigureOut">
              <a:rPr lang="es-EC" smtClean="0"/>
              <a:t>3/11/2023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607CC8-6947-CEE2-7AF1-114274AC3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432FFE-B301-778C-FA66-F032B6B3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FF3-E1FE-C245-B7A9-74DDE7411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85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96B57-49F4-03B4-FD2F-17671351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99C362-ADE9-7B2B-D3D0-836644BA4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29BFE0-39B3-127D-425B-60EDD073F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A1DA1A-E098-48A0-9310-36816E4D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8DBA-77E7-F747-8A08-057BE4C55DDC}" type="datetimeFigureOut">
              <a:rPr lang="es-EC" smtClean="0"/>
              <a:t>3/11/2023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5EAE12-BA3D-6844-62B7-A43A741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5C2C9C-BFD7-A1B3-B23D-85DE58B9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99FF3-E1FE-C245-B7A9-74DDE7411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854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3C2AB2-2EC9-DBBD-356A-8E9421B5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3E515D-3312-3D1D-CCF1-583B3CC9A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278264-6836-8E80-8476-6B3C760E9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F8DBA-77E7-F747-8A08-057BE4C55DDC}" type="datetimeFigureOut">
              <a:rPr lang="es-EC" smtClean="0"/>
              <a:t>3/11/2023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63949E-270F-41F2-59EB-64B9549A0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C7F5F6-CFAC-5A94-1A39-034F8CF76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99FF3-E1FE-C245-B7A9-74DDE7411F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758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jpg" /><Relationship Id="rId5" Type="http://schemas.openxmlformats.org/officeDocument/2006/relationships/image" Target="../media/image5.jpg" /><Relationship Id="rId4" Type="http://schemas.openxmlformats.org/officeDocument/2006/relationships/image" Target="../media/image4.jp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emf" /><Relationship Id="rId4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A1CAE86-BED0-61B8-90DB-7236055A5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28" y="4513634"/>
            <a:ext cx="347194" cy="37323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1A214FB-DF08-3163-4EDA-D030A2894ED4}"/>
              </a:ext>
            </a:extLst>
          </p:cNvPr>
          <p:cNvSpPr txBox="1">
            <a:spLocks/>
          </p:cNvSpPr>
          <p:nvPr/>
        </p:nvSpPr>
        <p:spPr>
          <a:xfrm>
            <a:off x="3240884" y="2938073"/>
            <a:ext cx="6022552" cy="115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PROCURADURÍA</a:t>
            </a:r>
            <a:r>
              <a:rPr lang="es-E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itchFamily="2" charset="77"/>
              </a:rPr>
              <a:t> </a:t>
            </a:r>
            <a:endParaRPr lang="es-EC" sz="3600" b="1" dirty="0">
              <a:solidFill>
                <a:schemeClr val="bg1"/>
              </a:solidFill>
              <a:latin typeface="Montserrat" pitchFamily="2" charset="77"/>
              <a:ea typeface="HGSMinchoE" panose="02020900000000000000" pitchFamily="18" charset="-128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FCABFB6-EEF9-B8E7-363C-BA6BD564C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87" y="5731159"/>
            <a:ext cx="347194" cy="37323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90503" y="3869254"/>
            <a:ext cx="7589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METROPOLITANA</a:t>
            </a:r>
            <a:endParaRPr lang="es-EC" sz="6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300112-1C13-91F2-9ECF-430F0C2FF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829" y="1638812"/>
            <a:ext cx="3530600" cy="12992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2956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A1CAE86-BED0-61B8-90DB-7236055A5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28" y="4513634"/>
            <a:ext cx="347194" cy="37323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1A214FB-DF08-3163-4EDA-D030A2894ED4}"/>
              </a:ext>
            </a:extLst>
          </p:cNvPr>
          <p:cNvSpPr txBox="1">
            <a:spLocks/>
          </p:cNvSpPr>
          <p:nvPr/>
        </p:nvSpPr>
        <p:spPr>
          <a:xfrm>
            <a:off x="3240884" y="2938073"/>
            <a:ext cx="6022552" cy="1150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Montserrat" pitchFamily="2" charset="77"/>
                <a:ea typeface="+mj-ea"/>
                <a:cs typeface="+mj-cs"/>
              </a:rPr>
              <a:t> </a:t>
            </a:r>
            <a:endParaRPr kumimoji="0" lang="es-EC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HGSMinchoE" panose="02020900000000000000" pitchFamily="18" charset="-128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FCABFB6-EEF9-B8E7-363C-BA6BD564C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87" y="5731159"/>
            <a:ext cx="347194" cy="37323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57400" y="2654408"/>
            <a:ext cx="7589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72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GRACIAS</a:t>
            </a:r>
            <a:endParaRPr kumimoji="0" lang="es-EC" sz="7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9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A1CAE86-BED0-61B8-90DB-7236055A5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28" y="4513634"/>
            <a:ext cx="347194" cy="37323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1A214FB-DF08-3163-4EDA-D030A2894ED4}"/>
              </a:ext>
            </a:extLst>
          </p:cNvPr>
          <p:cNvSpPr txBox="1">
            <a:spLocks/>
          </p:cNvSpPr>
          <p:nvPr/>
        </p:nvSpPr>
        <p:spPr>
          <a:xfrm>
            <a:off x="5030658" y="2078779"/>
            <a:ext cx="6022552" cy="123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ExtraBold" pitchFamily="2" charset="77"/>
              <a:ea typeface="HGSMinchoE" panose="02020900000000000000" pitchFamily="18" charset="-128"/>
              <a:cs typeface="+mj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FCABFB6-EEF9-B8E7-363C-BA6BD564C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87" y="5731159"/>
            <a:ext cx="347194" cy="37323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244759"/>
            <a:ext cx="2886891" cy="25506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34" y="3931920"/>
            <a:ext cx="3845266" cy="27693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1214846"/>
            <a:ext cx="5185953" cy="45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5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A8BC1-20D5-5CC6-7275-93116F41FEAE}"/>
              </a:ext>
            </a:extLst>
          </p:cNvPr>
          <p:cNvSpPr txBox="1">
            <a:spLocks/>
          </p:cNvSpPr>
          <p:nvPr/>
        </p:nvSpPr>
        <p:spPr>
          <a:xfrm>
            <a:off x="570094" y="374592"/>
            <a:ext cx="10515600" cy="624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ln w="0"/>
                <a:solidFill>
                  <a:srgbClr val="253E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itchFamily="2" charset="77"/>
              </a:rPr>
              <a:t>DATOS RELEVANTES DEL PROCESO </a:t>
            </a:r>
            <a:endParaRPr lang="es-EC" b="1" dirty="0">
              <a:ln w="0"/>
              <a:solidFill>
                <a:srgbClr val="253E8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itchFamily="2" charset="77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FF6C036-E2E7-6305-1EA3-DEF61F7E7CFD}"/>
              </a:ext>
            </a:extLst>
          </p:cNvPr>
          <p:cNvCxnSpPr>
            <a:cxnSpLocks/>
          </p:cNvCxnSpPr>
          <p:nvPr/>
        </p:nvCxnSpPr>
        <p:spPr>
          <a:xfrm>
            <a:off x="570094" y="1749104"/>
            <a:ext cx="116219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52BE563-E552-4908-B07A-123DF8908F85}"/>
              </a:ext>
            </a:extLst>
          </p:cNvPr>
          <p:cNvCxnSpPr>
            <a:cxnSpLocks/>
          </p:cNvCxnSpPr>
          <p:nvPr/>
        </p:nvCxnSpPr>
        <p:spPr>
          <a:xfrm>
            <a:off x="551354" y="2523332"/>
            <a:ext cx="116219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89D711-7DA4-4CD1-EFBC-63B3C98CDF5F}"/>
              </a:ext>
            </a:extLst>
          </p:cNvPr>
          <p:cNvSpPr txBox="1"/>
          <p:nvPr/>
        </p:nvSpPr>
        <p:spPr>
          <a:xfrm>
            <a:off x="627163" y="2708018"/>
            <a:ext cx="8275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"/>
            <a:r>
              <a:rPr lang="es-EC" sz="1600" dirty="0">
                <a:solidFill>
                  <a:srgbClr val="253E85"/>
                </a:solidFill>
              </a:rPr>
              <a:t>JORGE JOSIMAR P</a:t>
            </a:r>
            <a:r>
              <a:rPr lang="es-US" sz="1600" dirty="0">
                <a:solidFill>
                  <a:srgbClr val="253E85"/>
                </a:solidFill>
              </a:rPr>
              <a:t>.</a:t>
            </a:r>
            <a:r>
              <a:rPr lang="es-EC" sz="1600" dirty="0">
                <a:solidFill>
                  <a:srgbClr val="253E85"/>
                </a:solidFill>
              </a:rPr>
              <a:t> A</a:t>
            </a:r>
            <a:r>
              <a:rPr lang="es-US" sz="1600" dirty="0">
                <a:solidFill>
                  <a:srgbClr val="253E85"/>
                </a:solidFill>
              </a:rPr>
              <a:t>.,</a:t>
            </a:r>
            <a:r>
              <a:rPr lang="es-EC" sz="1600" dirty="0">
                <a:solidFill>
                  <a:srgbClr val="253E85"/>
                </a:solidFill>
              </a:rPr>
              <a:t> DAMIAN JEREMY Q</a:t>
            </a:r>
            <a:r>
              <a:rPr lang="es-US" sz="1600" dirty="0">
                <a:solidFill>
                  <a:srgbClr val="253E85"/>
                </a:solidFill>
              </a:rPr>
              <a:t>. M., </a:t>
            </a:r>
            <a:r>
              <a:rPr lang="es-EC" sz="1600" dirty="0">
                <a:solidFill>
                  <a:srgbClr val="253E85"/>
                </a:solidFill>
              </a:rPr>
              <a:t>JOSSELYN ELIZABETGH </a:t>
            </a:r>
            <a:r>
              <a:rPr lang="es-US" sz="1600" dirty="0">
                <a:solidFill>
                  <a:srgbClr val="253E85"/>
                </a:solidFill>
              </a:rPr>
              <a:t>R.V.,</a:t>
            </a:r>
          </a:p>
          <a:p>
            <a:pPr algn="just" fontAlgn="b"/>
            <a:r>
              <a:rPr lang="es-EC" sz="1600" dirty="0">
                <a:solidFill>
                  <a:srgbClr val="253E85"/>
                </a:solidFill>
              </a:rPr>
              <a:t>S; Y ANDREA KATHERINE</a:t>
            </a:r>
            <a:r>
              <a:rPr lang="es-MX" sz="1600" dirty="0">
                <a:solidFill>
                  <a:srgbClr val="253E85"/>
                </a:solidFill>
              </a:rPr>
              <a:t> </a:t>
            </a:r>
            <a:r>
              <a:rPr lang="es-US" sz="1600" dirty="0">
                <a:solidFill>
                  <a:srgbClr val="253E85"/>
                </a:solidFill>
              </a:rPr>
              <a:t>C.R.</a:t>
            </a:r>
            <a:endParaRPr lang="es-MX" sz="1600" dirty="0">
              <a:solidFill>
                <a:srgbClr val="253E85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C2F4BCE-8DF5-7732-FE43-E55CE155F31B}"/>
              </a:ext>
            </a:extLst>
          </p:cNvPr>
          <p:cNvCxnSpPr>
            <a:cxnSpLocks/>
          </p:cNvCxnSpPr>
          <p:nvPr/>
        </p:nvCxnSpPr>
        <p:spPr>
          <a:xfrm>
            <a:off x="570093" y="3502002"/>
            <a:ext cx="116219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BE772B-8E7B-D1FF-0A2C-B19AAF5C88A0}"/>
              </a:ext>
            </a:extLst>
          </p:cNvPr>
          <p:cNvSpPr txBox="1"/>
          <p:nvPr/>
        </p:nvSpPr>
        <p:spPr>
          <a:xfrm>
            <a:off x="480152" y="4176192"/>
            <a:ext cx="84389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"/>
            <a:r>
              <a:rPr lang="es-MX" sz="1600" dirty="0">
                <a:solidFill>
                  <a:srgbClr val="253E85"/>
                </a:solidFill>
              </a:rPr>
              <a:t>  INICIO DE LA INSTRUCCIÓN FISCAL – 60 DÍAS. </a:t>
            </a:r>
            <a:endParaRPr lang="es-MX" sz="1600" u="none" strike="noStrike" dirty="0">
              <a:solidFill>
                <a:srgbClr val="253E85"/>
              </a:solidFill>
              <a:effectLst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A58FDAC-7F54-0090-2FA6-D22DCBA97AF5}"/>
              </a:ext>
            </a:extLst>
          </p:cNvPr>
          <p:cNvCxnSpPr>
            <a:cxnSpLocks/>
          </p:cNvCxnSpPr>
          <p:nvPr/>
        </p:nvCxnSpPr>
        <p:spPr>
          <a:xfrm>
            <a:off x="532617" y="4076910"/>
            <a:ext cx="116593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31AC0A9-FF20-8686-51F8-F7E78E404A5D}"/>
              </a:ext>
            </a:extLst>
          </p:cNvPr>
          <p:cNvSpPr txBox="1"/>
          <p:nvPr/>
        </p:nvSpPr>
        <p:spPr>
          <a:xfrm>
            <a:off x="495142" y="4828058"/>
            <a:ext cx="71301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"/>
            <a:r>
              <a:rPr lang="es-MX" sz="1600" dirty="0">
                <a:solidFill>
                  <a:srgbClr val="253E85"/>
                </a:solidFill>
              </a:rPr>
              <a:t> AUDIENCIA DE VINCULACIÓN. </a:t>
            </a:r>
            <a:endParaRPr lang="es-MX" sz="1600" u="none" strike="noStrike" dirty="0">
              <a:solidFill>
                <a:srgbClr val="253E85"/>
              </a:solidFill>
              <a:effectLst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95C986D-5F5C-0E08-65E8-056839151519}"/>
              </a:ext>
            </a:extLst>
          </p:cNvPr>
          <p:cNvCxnSpPr>
            <a:cxnSpLocks/>
          </p:cNvCxnSpPr>
          <p:nvPr/>
        </p:nvCxnSpPr>
        <p:spPr>
          <a:xfrm>
            <a:off x="570093" y="4631058"/>
            <a:ext cx="116219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36F3110C-F5C9-F6AE-B002-E4CD736A3D84}"/>
              </a:ext>
            </a:extLst>
          </p:cNvPr>
          <p:cNvCxnSpPr>
            <a:cxnSpLocks/>
          </p:cNvCxnSpPr>
          <p:nvPr/>
        </p:nvCxnSpPr>
        <p:spPr>
          <a:xfrm>
            <a:off x="551354" y="5178926"/>
            <a:ext cx="116219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773C779-9AE0-88B9-79B5-E6E1537E6BE9}"/>
              </a:ext>
            </a:extLst>
          </p:cNvPr>
          <p:cNvSpPr txBox="1"/>
          <p:nvPr/>
        </p:nvSpPr>
        <p:spPr>
          <a:xfrm>
            <a:off x="531105" y="5363611"/>
            <a:ext cx="82890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s-ES" sz="1600" dirty="0">
                <a:solidFill>
                  <a:srgbClr val="253E85"/>
                </a:solidFill>
              </a:rPr>
              <a:t>MARCO ANTONIO T</a:t>
            </a:r>
            <a:r>
              <a:rPr lang="es-US" sz="1600" dirty="0">
                <a:solidFill>
                  <a:srgbClr val="253E85"/>
                </a:solidFill>
              </a:rPr>
              <a:t>. </a:t>
            </a:r>
            <a:r>
              <a:rPr lang="es-ES" sz="1600" dirty="0">
                <a:solidFill>
                  <a:srgbClr val="253E85"/>
                </a:solidFill>
              </a:rPr>
              <a:t>G</a:t>
            </a:r>
            <a:r>
              <a:rPr lang="es-US" sz="1600" dirty="0">
                <a:solidFill>
                  <a:srgbClr val="253E85"/>
                </a:solidFill>
              </a:rPr>
              <a:t>.</a:t>
            </a:r>
            <a:r>
              <a:rPr lang="es-ES" sz="1600" dirty="0">
                <a:solidFill>
                  <a:srgbClr val="253E85"/>
                </a:solidFill>
              </a:rPr>
              <a:t> Y EDUARDO PAÚL G</a:t>
            </a:r>
            <a:r>
              <a:rPr lang="es-US" sz="1600" dirty="0">
                <a:solidFill>
                  <a:srgbClr val="253E85"/>
                </a:solidFill>
              </a:rPr>
              <a:t>. J.</a:t>
            </a:r>
            <a:endParaRPr lang="es-MX" sz="1600" dirty="0">
              <a:solidFill>
                <a:srgbClr val="253E85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A40A495-53F3-BA4C-4E1A-28BA190A33AC}"/>
              </a:ext>
            </a:extLst>
          </p:cNvPr>
          <p:cNvSpPr txBox="1"/>
          <p:nvPr/>
        </p:nvSpPr>
        <p:spPr>
          <a:xfrm>
            <a:off x="9055129" y="1290197"/>
            <a:ext cx="29655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ES" sz="1600" b="1" dirty="0">
                <a:solidFill>
                  <a:srgbClr val="253E85"/>
                </a:solidFill>
              </a:rPr>
              <a:t>01 DE SEPTIEMBRE DE 2023</a:t>
            </a:r>
            <a:endParaRPr lang="es-EC" sz="1600" b="1" dirty="0">
              <a:solidFill>
                <a:srgbClr val="253E85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CFC4909-91A6-7CD9-5E4D-EE9DD0B8262F}"/>
              </a:ext>
            </a:extLst>
          </p:cNvPr>
          <p:cNvSpPr txBox="1"/>
          <p:nvPr/>
        </p:nvSpPr>
        <p:spPr>
          <a:xfrm>
            <a:off x="9285872" y="3593677"/>
            <a:ext cx="20680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ES" sz="1600" b="1" dirty="0">
                <a:solidFill>
                  <a:srgbClr val="253E85"/>
                </a:solidFill>
              </a:rPr>
              <a:t>PRISIÓN PREVENTIVA</a:t>
            </a:r>
            <a:endParaRPr lang="es-EC" sz="1600" b="1" u="none" strike="noStrike" dirty="0">
              <a:solidFill>
                <a:srgbClr val="253E85"/>
              </a:solidFill>
              <a:effectLst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62813A3-99C5-E79F-9A86-17D63341E6EA}"/>
              </a:ext>
            </a:extLst>
          </p:cNvPr>
          <p:cNvSpPr txBox="1"/>
          <p:nvPr/>
        </p:nvSpPr>
        <p:spPr>
          <a:xfrm>
            <a:off x="9251072" y="4732574"/>
            <a:ext cx="23714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ES" sz="1600" b="1" dirty="0">
                <a:solidFill>
                  <a:srgbClr val="253E85"/>
                </a:solidFill>
              </a:rPr>
              <a:t>12 DE OCTUBRE DE 2023</a:t>
            </a:r>
            <a:endParaRPr lang="es-EC" sz="1600" b="1" u="none" strike="noStrike" dirty="0">
              <a:solidFill>
                <a:srgbClr val="253E85"/>
              </a:solidFill>
              <a:effectLst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448587B-26CB-EA39-E6C9-010FEDBE16CA}"/>
              </a:ext>
            </a:extLst>
          </p:cNvPr>
          <p:cNvSpPr txBox="1"/>
          <p:nvPr/>
        </p:nvSpPr>
        <p:spPr>
          <a:xfrm>
            <a:off x="9183983" y="4184707"/>
            <a:ext cx="27206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ES" sz="1600" b="1" dirty="0">
                <a:solidFill>
                  <a:srgbClr val="253E85"/>
                </a:solidFill>
              </a:rPr>
              <a:t>01 DE SEPTIEMBRE DE 2023</a:t>
            </a:r>
            <a:endParaRPr lang="es-EC" sz="1600" b="1" u="none" strike="noStrike" dirty="0">
              <a:solidFill>
                <a:srgbClr val="253E85"/>
              </a:solidFill>
              <a:effectLst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1DE1F85-A077-D95E-4D60-328BBD3F52CF}"/>
              </a:ext>
            </a:extLst>
          </p:cNvPr>
          <p:cNvSpPr txBox="1"/>
          <p:nvPr/>
        </p:nvSpPr>
        <p:spPr>
          <a:xfrm>
            <a:off x="9285872" y="5345325"/>
            <a:ext cx="2580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"/>
            <a:r>
              <a:rPr lang="es-ES" sz="1600" b="1" dirty="0">
                <a:solidFill>
                  <a:srgbClr val="253E85"/>
                </a:solidFill>
              </a:rPr>
              <a:t>VINCULADOS AL PROCESO</a:t>
            </a:r>
            <a:endParaRPr lang="es-EC" sz="1600" b="1" u="none" strike="noStrike" dirty="0">
              <a:solidFill>
                <a:srgbClr val="253E85"/>
              </a:solidFill>
              <a:effectLst/>
            </a:endParaRP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916C125C-2A33-D494-1229-6E2B686BA412}"/>
              </a:ext>
            </a:extLst>
          </p:cNvPr>
          <p:cNvCxnSpPr>
            <a:cxnSpLocks/>
          </p:cNvCxnSpPr>
          <p:nvPr/>
        </p:nvCxnSpPr>
        <p:spPr>
          <a:xfrm>
            <a:off x="9055129" y="1428440"/>
            <a:ext cx="0" cy="56287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570093" y="1200135"/>
            <a:ext cx="8289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"/>
            <a:r>
              <a:rPr lang="es-MX" sz="1600" dirty="0">
                <a:solidFill>
                  <a:srgbClr val="253E85"/>
                </a:solidFill>
              </a:rPr>
              <a:t>AUDIENCIA DE CALIFICACIÓN DE FLAGRANCIA Y LEGALIDAD DE LA APREHENSIÓN -  FORMULACIÓN DE CARGOS.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290060" y="2936459"/>
            <a:ext cx="2170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rgbClr val="253E85"/>
                </a:solidFill>
              </a:rPr>
              <a:t>PROCESADOS</a:t>
            </a:r>
            <a:endParaRPr lang="es-EC" sz="1600" b="1" dirty="0">
              <a:solidFill>
                <a:srgbClr val="253E85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3616" y="3514317"/>
            <a:ext cx="831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253E85"/>
                </a:solidFill>
              </a:rPr>
              <a:t>ANTE LA PRESUNCIÓN DE EXISTENCIA DEL DELITO Y PARTICIPACIÓN, FISCALÍA SOLICITÓ CON EL FIN DE GARANTÍZAR LA COMPARECENCIA AL PROCESO Y EL CUMPLIMIENTO DE LA PENA.</a:t>
            </a:r>
            <a:endParaRPr lang="es-EC" sz="1600" dirty="0">
              <a:solidFill>
                <a:srgbClr val="253E85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70093" y="1957051"/>
            <a:ext cx="8043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253E85"/>
                </a:solidFill>
              </a:rPr>
              <a:t>DELITO DE TERRORISMO</a:t>
            </a:r>
            <a:endParaRPr lang="es-EC" sz="1600" dirty="0">
              <a:solidFill>
                <a:srgbClr val="253E85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290060" y="1957051"/>
            <a:ext cx="271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rgbClr val="253E85"/>
                </a:solidFill>
              </a:rPr>
              <a:t>ARTÍCULO 366, NUMERAL 2 COIP</a:t>
            </a:r>
            <a:endParaRPr lang="es-EC" sz="1600" b="1" dirty="0">
              <a:solidFill>
                <a:srgbClr val="253E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4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6ECCEF1-4A82-BFEA-F11E-70D692157FC9}"/>
              </a:ext>
            </a:extLst>
          </p:cNvPr>
          <p:cNvSpPr txBox="1">
            <a:spLocks/>
          </p:cNvSpPr>
          <p:nvPr/>
        </p:nvSpPr>
        <p:spPr>
          <a:xfrm>
            <a:off x="-2430176" y="376999"/>
            <a:ext cx="10515600" cy="624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b="1" dirty="0">
                <a:ln w="0"/>
                <a:solidFill>
                  <a:srgbClr val="253E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itchFamily="2" charset="77"/>
              </a:rPr>
              <a:t>OTROS DATOS </a:t>
            </a:r>
            <a:endParaRPr lang="es-EC" b="1" dirty="0">
              <a:ln w="0"/>
              <a:solidFill>
                <a:srgbClr val="253E8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tserrat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E48390-5D80-84A9-639D-3C7F4A8DE142}"/>
              </a:ext>
            </a:extLst>
          </p:cNvPr>
          <p:cNvSpPr txBox="1"/>
          <p:nvPr/>
        </p:nvSpPr>
        <p:spPr>
          <a:xfrm>
            <a:off x="2388396" y="1344499"/>
            <a:ext cx="27330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800" b="1" dirty="0">
                <a:solidFill>
                  <a:srgbClr val="253E85"/>
                </a:solidFill>
                <a:cs typeface="Calibri" panose="020F0502020204030204" pitchFamily="34" charset="0"/>
              </a:rPr>
              <a:t>DAÑOS PRODUCIDOS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A59890-0D4A-7698-6EAE-31F6D57FE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68" y="2657243"/>
            <a:ext cx="1419247" cy="138980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22CE0D0-F254-AB22-E106-D82DA0FAFAF7}"/>
              </a:ext>
            </a:extLst>
          </p:cNvPr>
          <p:cNvSpPr txBox="1"/>
          <p:nvPr/>
        </p:nvSpPr>
        <p:spPr>
          <a:xfrm>
            <a:off x="2388390" y="2890479"/>
            <a:ext cx="6100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400" b="1" dirty="0">
                <a:solidFill>
                  <a:srgbClr val="253E85"/>
                </a:solidFill>
                <a:latin typeface="Montserrat" pitchFamily="2" charset="77"/>
                <a:cs typeface="Calibri" panose="020F0502020204030204" pitchFamily="34" charset="0"/>
              </a:rPr>
              <a:t>D</a:t>
            </a:r>
            <a:r>
              <a:rPr lang="es-ES" sz="2800" b="1" dirty="0">
                <a:solidFill>
                  <a:srgbClr val="253E85"/>
                </a:solidFill>
                <a:cs typeface="Calibri" panose="020F0502020204030204" pitchFamily="34" charset="0"/>
              </a:rPr>
              <a:t>ETALLE</a:t>
            </a:r>
            <a:endParaRPr lang="es-ES" sz="2800" b="1" dirty="0">
              <a:solidFill>
                <a:srgbClr val="253E85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BD22FB-57A6-A0E3-0898-B08C81CB8338}"/>
              </a:ext>
            </a:extLst>
          </p:cNvPr>
          <p:cNvSpPr txBox="1"/>
          <p:nvPr/>
        </p:nvSpPr>
        <p:spPr>
          <a:xfrm>
            <a:off x="2318657" y="4662617"/>
            <a:ext cx="6100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800" b="1" dirty="0">
                <a:solidFill>
                  <a:srgbClr val="253E85"/>
                </a:solidFill>
                <a:cs typeface="Calibri" panose="020F0502020204030204" pitchFamily="34" charset="0"/>
              </a:rPr>
              <a:t>COSTO</a:t>
            </a:r>
            <a:endParaRPr lang="es-ES" sz="2800" b="1" dirty="0">
              <a:solidFill>
                <a:srgbClr val="253E85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EE59993-F93B-A1B6-7082-01F3FBB18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97" y="4031609"/>
            <a:ext cx="1760199" cy="172368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D47D553-1920-1AFC-E27E-034D3F1EA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12" y="1210702"/>
            <a:ext cx="1150161" cy="114110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95AA430-8BBF-E3A9-C534-960788D5D6EA}"/>
              </a:ext>
            </a:extLst>
          </p:cNvPr>
          <p:cNvSpPr txBox="1"/>
          <p:nvPr/>
        </p:nvSpPr>
        <p:spPr>
          <a:xfrm>
            <a:off x="5369155" y="1482777"/>
            <a:ext cx="6100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600" dirty="0">
                <a:solidFill>
                  <a:srgbClr val="253E85"/>
                </a:solidFill>
                <a:cs typeface="Calibri" panose="020F0502020204030204" pitchFamily="34" charset="0"/>
              </a:rPr>
              <a:t>INSTALACIONES E INFRAESTRUCTURA VIAL DE PROPIEDAD DEL MUNICIPIO DEL DISTRITO METROPOLITANO DE QUITO.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1BB4640-9BE4-D362-386D-08CF273B4813}"/>
              </a:ext>
            </a:extLst>
          </p:cNvPr>
          <p:cNvSpPr txBox="1"/>
          <p:nvPr/>
        </p:nvSpPr>
        <p:spPr>
          <a:xfrm>
            <a:off x="5369155" y="2479305"/>
            <a:ext cx="610099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600" dirty="0">
                <a:solidFill>
                  <a:srgbClr val="253E85"/>
                </a:solidFill>
                <a:cs typeface="Calibri" panose="020F0502020204030204" pitchFamily="34" charset="0"/>
              </a:rPr>
              <a:t>TRAS EVALUACIÓN AL LUGAR DE LOS HECHOS, LA EPMMOP VERIFICÓ QUE LA EXPOSICIÓN DEL ASFALTO A ALTAS TEMPERATURAS HA CAUSADO EL ABLANDAMIENTO DE LA CARPETA DE RODADURA DE LA ZONA.</a:t>
            </a:r>
          </a:p>
          <a:p>
            <a:pPr lvl="0" algn="just"/>
            <a:endParaRPr lang="es-ES" sz="1600" dirty="0">
              <a:solidFill>
                <a:srgbClr val="253E85"/>
              </a:solidFill>
              <a:cs typeface="Calibri" panose="020F0502020204030204" pitchFamily="34" charset="0"/>
            </a:endParaRPr>
          </a:p>
          <a:p>
            <a:pPr lvl="0" algn="just"/>
            <a:r>
              <a:rPr lang="es-ES" sz="1600" dirty="0">
                <a:solidFill>
                  <a:srgbClr val="253E85"/>
                </a:solidFill>
                <a:cs typeface="Calibri" panose="020F0502020204030204" pitchFamily="34" charset="0"/>
              </a:rPr>
              <a:t>ADEMÁS, SE OBSERVA PÉRDIDA DE LA ESTABILIDAD Y DEFORMACIONES DE LA SUPERFICIE</a:t>
            </a:r>
            <a:r>
              <a:rPr lang="es-ES" dirty="0">
                <a:solidFill>
                  <a:srgbClr val="253E85"/>
                </a:solidFill>
                <a:latin typeface="Montserrat Medium" pitchFamily="2" charset="77"/>
                <a:cs typeface="Calibri" panose="020F0502020204030204" pitchFamily="34" charset="0"/>
              </a:rPr>
              <a:t>. </a:t>
            </a:r>
            <a:endParaRPr lang="es-ES" sz="1800" dirty="0">
              <a:solidFill>
                <a:srgbClr val="253E85"/>
              </a:solidFill>
              <a:latin typeface="Montserrat Medium" pitchFamily="2" charset="77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D056761-2316-6D75-585F-A4BE828DE356}"/>
              </a:ext>
            </a:extLst>
          </p:cNvPr>
          <p:cNvSpPr txBox="1"/>
          <p:nvPr/>
        </p:nvSpPr>
        <p:spPr>
          <a:xfrm>
            <a:off x="5369155" y="4720284"/>
            <a:ext cx="6100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600" dirty="0">
                <a:solidFill>
                  <a:srgbClr val="253E85"/>
                </a:solidFill>
                <a:cs typeface="Calibri" panose="020F0502020204030204" pitchFamily="34" charset="0"/>
              </a:rPr>
              <a:t>REPARACIONES ASCIENDEN APROXIMADAMENTE A 273 USD. SIN IVA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98668" y="6058967"/>
            <a:ext cx="794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rgbClr val="253E85"/>
                </a:solidFill>
                <a:cs typeface="Calibri" panose="020F0502020204030204" pitchFamily="34" charset="0"/>
              </a:rPr>
              <a:t>*TOMADO DE: INFORME Nro. 201-GOP-DI-2023, DE 25 DE SEPTIEMBRE DE 2023, SUSCRITO POR LA DIRECCIÓN DE INFRAESTRUCTURA DE LA GERENCIA DE OBRAS PÚBLICAS EPMMOP.</a:t>
            </a:r>
            <a:endParaRPr lang="es-EC" sz="1200" dirty="0">
              <a:solidFill>
                <a:srgbClr val="253E85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8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E1A214FB-DF08-3163-4EDA-D030A2894ED4}"/>
              </a:ext>
            </a:extLst>
          </p:cNvPr>
          <p:cNvSpPr txBox="1">
            <a:spLocks/>
          </p:cNvSpPr>
          <p:nvPr/>
        </p:nvSpPr>
        <p:spPr>
          <a:xfrm>
            <a:off x="1929970" y="2442526"/>
            <a:ext cx="5969846" cy="621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53E85"/>
                </a:solidFill>
                <a:effectLst/>
                <a:uLnTx/>
                <a:uFillTx/>
                <a:latin typeface="+mn-lt"/>
                <a:ea typeface="+mj-ea"/>
                <a:cs typeface="Calibri" panose="020F0502020204030204" pitchFamily="34" charset="0"/>
              </a:rPr>
              <a:t>HECHOS</a:t>
            </a:r>
            <a:r>
              <a:rPr kumimoji="0" lang="es-ES" sz="2400" b="1" i="0" u="none" strike="noStrike" kern="1200" cap="none" spc="0" normalizeH="0" noProof="0" dirty="0">
                <a:ln>
                  <a:noFill/>
                </a:ln>
                <a:solidFill>
                  <a:srgbClr val="253E85"/>
                </a:solidFill>
                <a:effectLst/>
                <a:uLnTx/>
                <a:uFillTx/>
                <a:latin typeface="+mn-lt"/>
                <a:ea typeface="+mj-ea"/>
                <a:cs typeface="Calibri" panose="020F0502020204030204" pitchFamily="34" charset="0"/>
              </a:rPr>
              <a:t> OCURRIDOS LA NOCHE DEL 30 Y MADRUGADA DEL 31 DE AGOSTO DE 2023.</a:t>
            </a:r>
            <a:endParaRPr kumimoji="0" lang="es-EC" sz="2400" b="1" i="0" u="none" strike="noStrike" kern="1200" cap="none" spc="0" normalizeH="0" baseline="0" noProof="0" dirty="0">
              <a:ln>
                <a:noFill/>
              </a:ln>
              <a:solidFill>
                <a:srgbClr val="253E85"/>
              </a:solidFill>
              <a:effectLst/>
              <a:uLnTx/>
              <a:uFillTx/>
              <a:latin typeface="+mn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D46F289-3DFC-6D35-0531-81D4A8295230}"/>
              </a:ext>
            </a:extLst>
          </p:cNvPr>
          <p:cNvSpPr txBox="1">
            <a:spLocks/>
          </p:cNvSpPr>
          <p:nvPr/>
        </p:nvSpPr>
        <p:spPr>
          <a:xfrm>
            <a:off x="860877" y="1079483"/>
            <a:ext cx="4435853" cy="621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000" b="1" dirty="0">
                <a:solidFill>
                  <a:srgbClr val="4472C4">
                    <a:lumMod val="75000"/>
                  </a:srgbClr>
                </a:solidFill>
                <a:latin typeface="+mn-lt"/>
              </a:rPr>
              <a:t>CIRCUNSTANCIAS FÁCTICAS</a:t>
            </a:r>
            <a:r>
              <a:rPr kumimoji="0" lang="es-EC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n-lt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9DDB6F5-0BA7-6904-F9C2-E9FEA652684D}"/>
              </a:ext>
            </a:extLst>
          </p:cNvPr>
          <p:cNvSpPr txBox="1">
            <a:spLocks/>
          </p:cNvSpPr>
          <p:nvPr/>
        </p:nvSpPr>
        <p:spPr>
          <a:xfrm>
            <a:off x="1929969" y="3423915"/>
            <a:ext cx="5969846" cy="621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253E85"/>
                </a:solidFill>
                <a:latin typeface="+mn-lt"/>
                <a:cs typeface="Calibri" panose="020F0502020204030204" pitchFamily="34" charset="0"/>
              </a:rPr>
              <a:t>EXPLOTARON DOS COCHES BOMBA EN LA ZONA DE LA MARISCAL.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253E85"/>
              </a:solidFill>
              <a:effectLst/>
              <a:uLnTx/>
              <a:uFillTx/>
              <a:latin typeface="Montserrat SemiBold" pitchFamily="2" charset="77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344FB17-DF89-8D65-96E3-44B75A33A62A}"/>
              </a:ext>
            </a:extLst>
          </p:cNvPr>
          <p:cNvSpPr txBox="1">
            <a:spLocks/>
          </p:cNvSpPr>
          <p:nvPr/>
        </p:nvSpPr>
        <p:spPr>
          <a:xfrm>
            <a:off x="1929969" y="4352178"/>
            <a:ext cx="5969846" cy="969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solidFill>
                <a:srgbClr val="253E85"/>
              </a:solidFill>
              <a:latin typeface="Montserrat SemiBold" pitchFamily="2" charset="77"/>
              <a:cs typeface="Calibri" panose="020F0502020204030204" pitchFamily="34" charset="0"/>
            </a:endParaRPr>
          </a:p>
          <a:p>
            <a:endParaRPr lang="es-ES" sz="2000" b="1" dirty="0">
              <a:solidFill>
                <a:srgbClr val="253E85"/>
              </a:solidFill>
              <a:latin typeface="Montserrat SemiBold" pitchFamily="2" charset="77"/>
              <a:cs typeface="Calibri" panose="020F0502020204030204" pitchFamily="34" charset="0"/>
            </a:endParaRPr>
          </a:p>
          <a:p>
            <a:pPr algn="just"/>
            <a:r>
              <a:rPr lang="es-ES" sz="2400" b="1" dirty="0">
                <a:solidFill>
                  <a:srgbClr val="253E85"/>
                </a:solidFill>
                <a:latin typeface="+mn-lt"/>
                <a:cs typeface="Calibri" panose="020F0502020204030204" pitchFamily="34" charset="0"/>
              </a:rPr>
              <a:t>CERCA DE EDIFICIOS VINCULADOS AL SERVICIO NACIONAL DE ATENCIÓN INTEGRAL A PERSONAS PRIVADAS DE LA LIBERTAD («SNAI»).</a:t>
            </a:r>
            <a:endParaRPr lang="es-EC" sz="2400" b="1" dirty="0">
              <a:solidFill>
                <a:srgbClr val="253E85"/>
              </a:solidFill>
              <a:latin typeface="+mn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2000" b="1" dirty="0">
              <a:solidFill>
                <a:srgbClr val="253E85"/>
              </a:solidFill>
              <a:latin typeface="Montserrat SemiBold" pitchFamily="2" charset="77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253E85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EC0AB71-68AA-59F5-F5BF-86E5E73E10CE}"/>
              </a:ext>
            </a:extLst>
          </p:cNvPr>
          <p:cNvSpPr txBox="1">
            <a:spLocks/>
          </p:cNvSpPr>
          <p:nvPr/>
        </p:nvSpPr>
        <p:spPr>
          <a:xfrm>
            <a:off x="1929969" y="5491336"/>
            <a:ext cx="5969846" cy="969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253E85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61A882E-F10C-3A02-2313-75B15746E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23" y="2442526"/>
            <a:ext cx="774897" cy="6072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2E6ED7A-D6E1-E618-513C-340EE57DD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22" y="3411417"/>
            <a:ext cx="774897" cy="60721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6326D93-6338-D781-A395-C2769989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21" y="4456166"/>
            <a:ext cx="774897" cy="60721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0E0F945-BF32-30AA-07B8-5D69F75CA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524" y="125773"/>
            <a:ext cx="2092910" cy="204948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2ABB108-67B8-3C55-C188-A70DCBCF0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8968" y="866776"/>
            <a:ext cx="3263177" cy="559389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D2685B1-8EE0-5ABC-7E22-16D2738D5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0320" y="210444"/>
            <a:ext cx="1340475" cy="1312664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A2BD3D28-4EBA-34B7-78E3-FF365CA84526}"/>
              </a:ext>
            </a:extLst>
          </p:cNvPr>
          <p:cNvSpPr txBox="1"/>
          <p:nvPr/>
        </p:nvSpPr>
        <p:spPr>
          <a:xfrm>
            <a:off x="8640082" y="1630315"/>
            <a:ext cx="27494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es-ES" sz="1600" b="1" dirty="0">
                <a:solidFill>
                  <a:prstClr val="white"/>
                </a:solidFill>
                <a:latin typeface="Calibri" panose="020F0502020204030204"/>
              </a:rPr>
              <a:t>INSTRUCCIÓN FISCAL Nro. 170101823090643 /UNIDAD NACIONAL ESPECIALIZADA DE INVESTIGACIÓN CONTRA LA DELINCUENCIA ORGANIZADA TRANSNACIONAL NRO. 4.</a:t>
            </a:r>
          </a:p>
          <a:p>
            <a:pPr marL="285750" lvl="0" indent="-285750" algn="just">
              <a:buFontTx/>
              <a:buChar char="-"/>
            </a:pPr>
            <a:endParaRPr lang="es-ES" sz="1600" b="1" dirty="0">
              <a:solidFill>
                <a:prstClr val="white"/>
              </a:solidFill>
              <a:latin typeface="Calibri" panose="020F0502020204030204"/>
            </a:endParaRPr>
          </a:p>
          <a:p>
            <a:pPr marL="285750" indent="-285750" algn="just">
              <a:buFontTx/>
              <a:buChar char="-"/>
            </a:pPr>
            <a:r>
              <a:rPr lang="es-ES" sz="1600" b="1" dirty="0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  <a:t>PROCESO JUDICIAL Nro. 17U05-2023-00048/</a:t>
            </a:r>
            <a:r>
              <a:rPr lang="es-EC" sz="1600" b="1" dirty="0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s-ES" sz="1600" b="1" dirty="0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  <a:t>UNIDAD JUDICIAL DE GARANTÍAS PENALES ESPECIALIZADA PARA EL JUZGAMIENTO DE DELITOS RELACIONADOS CON CORRUPCIÓN Y CRIMEN ORGANIZADO.</a:t>
            </a:r>
            <a:endParaRPr lang="es-EC" sz="1600" b="1" dirty="0">
              <a:solidFill>
                <a:prstClr val="white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7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E1A214FB-DF08-3163-4EDA-D030A2894ED4}"/>
              </a:ext>
            </a:extLst>
          </p:cNvPr>
          <p:cNvSpPr txBox="1">
            <a:spLocks/>
          </p:cNvSpPr>
          <p:nvPr/>
        </p:nvSpPr>
        <p:spPr>
          <a:xfrm>
            <a:off x="1929970" y="2442526"/>
            <a:ext cx="5969846" cy="621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253E85"/>
              </a:solidFill>
              <a:effectLst/>
              <a:uLnTx/>
              <a:uFillTx/>
              <a:latin typeface="Montserrat SemiBold" pitchFamily="2" charset="77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D46F289-3DFC-6D35-0531-81D4A8295230}"/>
              </a:ext>
            </a:extLst>
          </p:cNvPr>
          <p:cNvSpPr txBox="1">
            <a:spLocks/>
          </p:cNvSpPr>
          <p:nvPr/>
        </p:nvSpPr>
        <p:spPr>
          <a:xfrm>
            <a:off x="4461511" y="360962"/>
            <a:ext cx="4435853" cy="621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>
                <a:solidFill>
                  <a:srgbClr val="4472C4">
                    <a:lumMod val="75000"/>
                  </a:srgbClr>
                </a:solidFill>
                <a:latin typeface="+mn-lt"/>
              </a:rPr>
              <a:t>ACCIONES PROCESALES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9DDB6F5-0BA7-6904-F9C2-E9FEA652684D}"/>
              </a:ext>
            </a:extLst>
          </p:cNvPr>
          <p:cNvSpPr txBox="1">
            <a:spLocks/>
          </p:cNvSpPr>
          <p:nvPr/>
        </p:nvSpPr>
        <p:spPr>
          <a:xfrm>
            <a:off x="6968532" y="2458668"/>
            <a:ext cx="4632401" cy="1102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dirty="0">
              <a:solidFill>
                <a:srgbClr val="4472C4">
                  <a:lumMod val="75000"/>
                </a:srgbClr>
              </a:solidFill>
              <a:latin typeface="+mn-lt"/>
            </a:endParaRPr>
          </a:p>
          <a:p>
            <a:pPr lvl="0" algn="just"/>
            <a:r>
              <a:rPr lang="es-ES" sz="2000" dirty="0">
                <a:solidFill>
                  <a:srgbClr val="4472C4">
                    <a:lumMod val="75000"/>
                  </a:srgbClr>
                </a:solidFill>
                <a:latin typeface="+mn-lt"/>
              </a:rPr>
              <a:t>MEMORANDO NRO. EPMMOP-GG-2023-1241, DE 28 DE SEPTIEMBRE DE 2023 E INFORME NRO. 201-GOP-DI-2023, DE 25 DE SEPTIEMBRE DE 2023, DE LA DIRECCIÓN DE INFRAESTRUCTURA DE LA GERENCIA DE OBRAS PÚBLICAS.</a:t>
            </a:r>
            <a:endParaRPr lang="es-EC" sz="2000" dirty="0">
              <a:solidFill>
                <a:srgbClr val="4472C4">
                  <a:lumMod val="75000"/>
                </a:srgbClr>
              </a:solidFill>
              <a:latin typeface="+mn-lt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344FB17-DF89-8D65-96E3-44B75A33A62A}"/>
              </a:ext>
            </a:extLst>
          </p:cNvPr>
          <p:cNvSpPr txBox="1">
            <a:spLocks/>
          </p:cNvSpPr>
          <p:nvPr/>
        </p:nvSpPr>
        <p:spPr>
          <a:xfrm>
            <a:off x="1929969" y="4352178"/>
            <a:ext cx="5969846" cy="969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253E85"/>
              </a:solidFill>
              <a:effectLst/>
              <a:uLnTx/>
              <a:uFillTx/>
              <a:latin typeface="Montserrat SemiBold" pitchFamily="2" charset="77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000" b="1" i="0" u="none" strike="noStrike" kern="1200" cap="none" spc="0" normalizeH="0" baseline="0" noProof="0" dirty="0">
              <a:ln>
                <a:noFill/>
              </a:ln>
              <a:solidFill>
                <a:srgbClr val="253E85"/>
              </a:solidFill>
              <a:effectLst/>
              <a:uLnTx/>
              <a:uFillTx/>
              <a:latin typeface="Montserrat SemiBold" pitchFamily="2" charset="77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253E85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EC0AB71-68AA-59F5-F5BF-86E5E73E10CE}"/>
              </a:ext>
            </a:extLst>
          </p:cNvPr>
          <p:cNvSpPr txBox="1">
            <a:spLocks/>
          </p:cNvSpPr>
          <p:nvPr/>
        </p:nvSpPr>
        <p:spPr>
          <a:xfrm>
            <a:off x="1929969" y="5491336"/>
            <a:ext cx="5969846" cy="969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253E85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61A882E-F10C-3A02-2313-75B15746E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40" y="1317569"/>
            <a:ext cx="774897" cy="6072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2E6ED7A-D6E1-E618-513C-340EE57DD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40" y="2874078"/>
            <a:ext cx="774897" cy="60721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6326D93-6338-D781-A395-C2769989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920" y="5085127"/>
            <a:ext cx="774897" cy="60721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0E0F945-BF32-30AA-07B8-5D69F75CA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101" y="2691446"/>
            <a:ext cx="1705462" cy="180998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2ABB108-67B8-3C55-C188-A70DCBCF0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98" y="937920"/>
            <a:ext cx="3263177" cy="584035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D2685B1-8EE0-5ABC-7E22-16D2738D5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731" y="24823"/>
            <a:ext cx="1340475" cy="131266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25537" y="1743891"/>
            <a:ext cx="2181497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srgbClr val="253E85"/>
                </a:solidFill>
              </a:rPr>
              <a:t>EN CUMPLIMIENTO DEL ARTÍCULO 9 DE LA RESOLUCIÓN Nro. CDMQ-063-2023</a:t>
            </a:r>
            <a:r>
              <a:rPr lang="es-MX" sz="1600" b="1" dirty="0">
                <a:solidFill>
                  <a:srgbClr val="253E85"/>
                </a:solidFill>
              </a:rPr>
              <a:t> </a:t>
            </a:r>
            <a:r>
              <a:rPr lang="es-MX" sz="1600" dirty="0">
                <a:solidFill>
                  <a:srgbClr val="253E85"/>
                </a:solidFill>
              </a:rPr>
              <a:t>DE 05 DE SEPTIEMBRE DE 2023: </a:t>
            </a:r>
          </a:p>
          <a:p>
            <a:pPr algn="just"/>
            <a:endParaRPr lang="es-MX" sz="1600" b="1" dirty="0">
              <a:solidFill>
                <a:srgbClr val="253E85"/>
              </a:solidFill>
            </a:endParaRPr>
          </a:p>
          <a:p>
            <a:pPr algn="just"/>
            <a:r>
              <a:rPr lang="es-ES" sz="1500" b="1" dirty="0">
                <a:solidFill>
                  <a:schemeClr val="bg1"/>
                </a:solidFill>
              </a:rPr>
              <a:t>PROCURADURÍA METROPOLITANA SOLICITÓ A LA EPMMOP SE INFORME SI A CONSECUENCIA DE LOS HECHOS REFERIDOS, EXISTIERON DAÑOS A BIENES PÚBLICOS DEL GADDMQ.</a:t>
            </a:r>
            <a:endParaRPr lang="es-EC" sz="15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968532" y="1078698"/>
            <a:ext cx="4493623" cy="795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  <a:spcBef>
                <a:spcPct val="0"/>
              </a:spcBef>
            </a:pPr>
            <a:endParaRPr lang="es-EC" sz="2400" dirty="0">
              <a:solidFill>
                <a:srgbClr val="4472C4">
                  <a:lumMod val="75000"/>
                </a:srgbClr>
              </a:solidFill>
              <a:ea typeface="+mj-ea"/>
              <a:cs typeface="+mj-cs"/>
            </a:endParaRPr>
          </a:p>
          <a:p>
            <a:pPr algn="just">
              <a:lnSpc>
                <a:spcPct val="70000"/>
              </a:lnSpc>
              <a:spcBef>
                <a:spcPct val="0"/>
              </a:spcBef>
            </a:pPr>
            <a:r>
              <a:rPr lang="es-EC" sz="2000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  <a:t>LA EMPRESA PÚBLICA DE MOVILIDAD Y OBRAS PÚBLICAS (EPMMOP) REMITIÓ: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06314" y="4297082"/>
            <a:ext cx="45148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4472C4">
                    <a:lumMod val="75000"/>
                  </a:srgbClr>
                </a:solidFill>
                <a:ea typeface="+mj-ea"/>
                <a:cs typeface="+mj-cs"/>
              </a:rPr>
              <a:t>EN DICHOS DOCUMENTOS SE SEÑALA QUE  EXISTIERON DAÑOS EN LA INFRAESTRUCTURA VIAL DONDE OCURRIERON LOS HECHOS Y, POR ELLO, SE RECOMIENDA INICIAR LOS TRABAJOS DE REPARACIÓN DE LAS ESTRUCTURAS DAÑADAS. </a:t>
            </a:r>
            <a:endParaRPr lang="es-EC" sz="2000" dirty="0">
              <a:solidFill>
                <a:srgbClr val="4472C4">
                  <a:lumMod val="75000"/>
                </a:srgb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584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EDD27469-50DF-F050-C1AB-E5916A9F0831}"/>
              </a:ext>
            </a:extLst>
          </p:cNvPr>
          <p:cNvSpPr txBox="1">
            <a:spLocks/>
          </p:cNvSpPr>
          <p:nvPr/>
        </p:nvSpPr>
        <p:spPr>
          <a:xfrm>
            <a:off x="640557" y="174502"/>
            <a:ext cx="106164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F282A82-8592-9630-7BEE-4996E5DB3A74}"/>
              </a:ext>
            </a:extLst>
          </p:cNvPr>
          <p:cNvCxnSpPr/>
          <p:nvPr/>
        </p:nvCxnSpPr>
        <p:spPr>
          <a:xfrm>
            <a:off x="3275349" y="2277065"/>
            <a:ext cx="85384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B9B06CCF-F04B-C5B8-A10A-ED9D071E2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81" y="2993631"/>
            <a:ext cx="2640097" cy="258532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DB63C981-FC58-94C2-455D-2811D3D26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79" y="194476"/>
            <a:ext cx="2490912" cy="24392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7C9F25-83E5-B80B-B232-06B4DB146670}"/>
              </a:ext>
            </a:extLst>
          </p:cNvPr>
          <p:cNvSpPr txBox="1"/>
          <p:nvPr/>
        </p:nvSpPr>
        <p:spPr>
          <a:xfrm>
            <a:off x="3275349" y="194476"/>
            <a:ext cx="8171161" cy="222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800" b="1" kern="1200" dirty="0">
              <a:solidFill>
                <a:srgbClr val="253E85"/>
              </a:solidFill>
              <a:ea typeface="HGSMinchoE" panose="02020900000000000000" pitchFamily="18" charset="-128"/>
            </a:endParaRPr>
          </a:p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800" b="1" kern="1200" dirty="0">
                <a:solidFill>
                  <a:srgbClr val="253E85"/>
                </a:solidFill>
                <a:ea typeface="HGSMinchoE" panose="02020900000000000000" pitchFamily="18" charset="-128"/>
              </a:rPr>
              <a:t>INSTRUCCIÓN FISCAL Nro. </a:t>
            </a:r>
            <a:r>
              <a:rPr lang="es-ES" sz="2800" b="1" dirty="0">
                <a:solidFill>
                  <a:srgbClr val="253E85"/>
                </a:solidFill>
                <a:ea typeface="HGSMinchoE" panose="02020900000000000000" pitchFamily="18" charset="-128"/>
              </a:rPr>
              <a:t>170101823090643</a:t>
            </a:r>
            <a:r>
              <a:rPr lang="es-MX" sz="2800" b="1" dirty="0">
                <a:solidFill>
                  <a:srgbClr val="253E85"/>
                </a:solidFill>
                <a:ea typeface="HGSMinchoE" panose="02020900000000000000" pitchFamily="18" charset="-128"/>
              </a:rPr>
              <a:t>- TERRORISMO / ARTÍCULO 366 NUM. 2 CÓDIGO ORGÁNICO INTEGRAL PENAL </a:t>
            </a:r>
            <a:r>
              <a:rPr lang="es-ES" sz="2800" b="1" dirty="0">
                <a:solidFill>
                  <a:srgbClr val="253E85"/>
                </a:solidFill>
                <a:cs typeface="Calibri" panose="020F0502020204030204" pitchFamily="34" charset="0"/>
              </a:rPr>
              <a:t>(«COIP»):</a:t>
            </a:r>
            <a:endParaRPr lang="es-ES" sz="2800" b="1" kern="1200" dirty="0">
              <a:solidFill>
                <a:srgbClr val="253E85"/>
              </a:solidFill>
            </a:endParaRPr>
          </a:p>
          <a:p>
            <a:pPr marL="0" lvl="1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2000" b="1" kern="1200" dirty="0">
              <a:solidFill>
                <a:srgbClr val="253E8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C39486-9BE8-3074-9F51-35792A4C99A4}"/>
              </a:ext>
            </a:extLst>
          </p:cNvPr>
          <p:cNvSpPr txBox="1"/>
          <p:nvPr/>
        </p:nvSpPr>
        <p:spPr>
          <a:xfrm>
            <a:off x="3111978" y="2853257"/>
            <a:ext cx="8701791" cy="2502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s-MX" dirty="0">
                <a:solidFill>
                  <a:srgbClr val="253E85"/>
                </a:solidFill>
              </a:rPr>
              <a:t>EL 31 DE OCTUBRE DE 2023, ESTA INSTITUCIÓN EDILICIA COMPARECIÓ DENTRO DE LA INSTRUCCIÓN FISCAL, EN EL MARCO DE LO ESTABLECIDO EN EL ARTÍCULO  441 NUMERAL 6 DEL COIP</a:t>
            </a:r>
            <a:r>
              <a:rPr lang="es-US" dirty="0">
                <a:solidFill>
                  <a:srgbClr val="253E85"/>
                </a:solidFill>
              </a:rPr>
              <a:t>.</a:t>
            </a:r>
            <a:endParaRPr lang="es-MX" b="1" dirty="0">
              <a:solidFill>
                <a:srgbClr val="253E85"/>
              </a:solidFill>
            </a:endParaRPr>
          </a:p>
          <a:p>
            <a:pPr marL="0" lvl="1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b="1" dirty="0">
              <a:solidFill>
                <a:srgbClr val="253E85"/>
              </a:solidFill>
            </a:endParaRP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s-MX" dirty="0">
                <a:solidFill>
                  <a:srgbClr val="253E85"/>
                </a:solidFill>
              </a:rPr>
              <a:t>FUERON AGREGADOS A LA INSTRUCCIÓN FISCAL, EL MEMORANDO NRO. </a:t>
            </a:r>
            <a:r>
              <a:rPr lang="es-ES" dirty="0">
                <a:solidFill>
                  <a:srgbClr val="253E85"/>
                </a:solidFill>
              </a:rPr>
              <a:t>EPMMOP-GG-2023-1241 Y EL INFORME NRO. 201-GOP-DI-2023, ELABORADOS POR LA EPMMOP.</a:t>
            </a:r>
          </a:p>
          <a:p>
            <a:pPr marL="0" lvl="1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dirty="0">
              <a:solidFill>
                <a:srgbClr val="253E85"/>
              </a:solidFill>
            </a:endParaRP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s-ES" dirty="0">
                <a:solidFill>
                  <a:srgbClr val="253E85"/>
                </a:solidFill>
              </a:rPr>
              <a:t>CON EL FIN DE APORTAR ELEMENTOS QUE PERMITAN AL AGENTE FISCAL ESTABLECER LA MATERIALIDAD Y RESPONSABILIDAD DENTRO DE ESTE CASO. </a:t>
            </a:r>
            <a:endParaRPr lang="es-MX" dirty="0">
              <a:solidFill>
                <a:srgbClr val="253E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7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EDD27469-50DF-F050-C1AB-E5916A9F0831}"/>
              </a:ext>
            </a:extLst>
          </p:cNvPr>
          <p:cNvSpPr txBox="1">
            <a:spLocks/>
          </p:cNvSpPr>
          <p:nvPr/>
        </p:nvSpPr>
        <p:spPr>
          <a:xfrm>
            <a:off x="640557" y="174502"/>
            <a:ext cx="106164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4400" b="1" i="0" u="none" strike="noStrike" kern="1200" cap="none" spc="0" normalizeH="0" baseline="0" noProof="0" dirty="0">
              <a:ln>
                <a:noFill/>
              </a:ln>
              <a:solidFill>
                <a:srgbClr val="223F86"/>
              </a:solidFill>
              <a:effectLst/>
              <a:uLnTx/>
              <a:uFillTx/>
              <a:latin typeface="Montserrat ExtraBold" pitchFamily="2" charset="77"/>
              <a:ea typeface="HGSMinchoE" panose="02020900000000000000" pitchFamily="18" charset="-128"/>
              <a:cs typeface="+mj-cs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F282A82-8592-9630-7BEE-4996E5DB3A74}"/>
              </a:ext>
            </a:extLst>
          </p:cNvPr>
          <p:cNvCxnSpPr/>
          <p:nvPr/>
        </p:nvCxnSpPr>
        <p:spPr>
          <a:xfrm>
            <a:off x="3174520" y="1990987"/>
            <a:ext cx="85384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B9B06CCF-F04B-C5B8-A10A-ED9D071E2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79" y="501639"/>
            <a:ext cx="2640097" cy="258532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DB63C981-FC58-94C2-455D-2811D3D26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05" y="3976817"/>
            <a:ext cx="2490912" cy="24392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3DE6E08-29FF-208F-C0AC-A3F4CF5642E9}"/>
              </a:ext>
            </a:extLst>
          </p:cNvPr>
          <p:cNvSpPr txBox="1"/>
          <p:nvPr/>
        </p:nvSpPr>
        <p:spPr>
          <a:xfrm>
            <a:off x="3073691" y="424694"/>
            <a:ext cx="87400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253E85"/>
                </a:solidFill>
                <a:ea typeface="HGSMinchoE" panose="02020900000000000000" pitchFamily="18" charset="-128"/>
              </a:rPr>
              <a:t>PROCESO JUDICIAL Nro. 17U05-2023-00048 - TERRORISMO ARTÍCULO 366 NUM. 2</a:t>
            </a:r>
            <a:r>
              <a:rPr lang="es-US" sz="2400" b="1" dirty="0">
                <a:solidFill>
                  <a:srgbClr val="253E85"/>
                </a:solidFill>
                <a:ea typeface="HGSMinchoE" panose="02020900000000000000" pitchFamily="18" charset="-128"/>
              </a:rPr>
              <a:t> </a:t>
            </a:r>
            <a:r>
              <a:rPr lang="es-MX" sz="2400" b="1" dirty="0">
                <a:solidFill>
                  <a:srgbClr val="253E85"/>
                </a:solidFill>
                <a:ea typeface="HGSMinchoE" panose="02020900000000000000" pitchFamily="18" charset="-128"/>
              </a:rPr>
              <a:t>CÓDIGO ORGÁNICO INTEGRAL PENAL </a:t>
            </a:r>
            <a:r>
              <a:rPr lang="es-ES" sz="2400" b="1" dirty="0">
                <a:solidFill>
                  <a:srgbClr val="253E85"/>
                </a:solidFill>
                <a:cs typeface="Calibri" panose="020F0502020204030204" pitchFamily="34" charset="0"/>
              </a:rPr>
              <a:t>(«COIP»):</a:t>
            </a:r>
            <a:endParaRPr lang="es-ES" sz="2400" b="1" dirty="0">
              <a:solidFill>
                <a:srgbClr val="253E85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253E85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48000" y="2233694"/>
            <a:ext cx="8664940" cy="387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endParaRPr lang="es-MX" dirty="0">
              <a:solidFill>
                <a:srgbClr val="253E85"/>
              </a:solidFill>
            </a:endParaRP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s-US" dirty="0">
                <a:solidFill>
                  <a:srgbClr val="253E85"/>
                </a:solidFill>
              </a:rPr>
              <a:t>SE</a:t>
            </a:r>
            <a:r>
              <a:rPr lang="es-MX" dirty="0">
                <a:solidFill>
                  <a:srgbClr val="253E85"/>
                </a:solidFill>
              </a:rPr>
              <a:t> PUDO VERIFICAR QUE EXISTIÓ DESTRUCCIÓN DE EDIFICACIONES PÚBLICAS, INSTALACIONES E INFRAESTRUCTURA VIAL, QUE SON PROPIEDAD DE ESTA MUNICIPALIDAD. </a:t>
            </a:r>
          </a:p>
          <a:p>
            <a:pPr marL="0" lvl="1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dirty="0">
              <a:solidFill>
                <a:srgbClr val="253E85"/>
              </a:solidFill>
            </a:endParaRP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s-MX" dirty="0">
                <a:solidFill>
                  <a:srgbClr val="253E85"/>
                </a:solidFill>
              </a:rPr>
              <a:t>ESTAS ACTUACIONES ADEMÁS SUPONEN EROGACIÓN DE RECURSOS POR PARTE DEL GADDMQ, POR CUANTO, ES RECOMENDABLE REALIZAR LAS REPARACIONES DEL CASO.</a:t>
            </a:r>
          </a:p>
          <a:p>
            <a:pPr marL="0" lvl="1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dirty="0">
              <a:solidFill>
                <a:srgbClr val="253E85"/>
              </a:solidFill>
            </a:endParaRP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s-MX" dirty="0">
                <a:solidFill>
                  <a:srgbClr val="253E85"/>
                </a:solidFill>
              </a:rPr>
              <a:t>EL 31 DE OCTUBRE DE 2023, ESTA PROCURADURÍA METROPOLITANA PRESENTÓ LA RESPECTIVA ACUSACIÓN PARTICULAR, AL TENOR DE LO ESTABLECIDO EN EL ARTÍCULO 432 NUMERAL 3 </a:t>
            </a:r>
            <a:r>
              <a:rPr lang="es-US" dirty="0">
                <a:solidFill>
                  <a:srgbClr val="253E85"/>
                </a:solidFill>
              </a:rPr>
              <a:t>DEL</a:t>
            </a:r>
            <a:r>
              <a:rPr lang="es-US" b="1" dirty="0">
                <a:solidFill>
                  <a:srgbClr val="253E85"/>
                </a:solidFill>
              </a:rPr>
              <a:t> </a:t>
            </a:r>
            <a:r>
              <a:rPr lang="es-MX" dirty="0">
                <a:solidFill>
                  <a:srgbClr val="253E85"/>
                </a:solidFill>
              </a:rPr>
              <a:t>COIP.</a:t>
            </a:r>
          </a:p>
          <a:p>
            <a:pPr marL="0" lvl="1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dirty="0">
              <a:solidFill>
                <a:srgbClr val="253E85"/>
              </a:solidFill>
            </a:endParaRP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s-MX" dirty="0">
                <a:solidFill>
                  <a:srgbClr val="253E85"/>
                </a:solidFill>
              </a:rPr>
              <a:t>LA MUNICIPALIDAD ACTÚA DENTRO DE LA REFERIDA ACUSACIÓN, EN CALIDAD DE VÍCTIMA.</a:t>
            </a:r>
          </a:p>
        </p:txBody>
      </p:sp>
    </p:spTree>
    <p:extLst>
      <p:ext uri="{BB962C8B-B14F-4D97-AF65-F5344CB8AC3E}">
        <p14:creationId xmlns:p14="http://schemas.microsoft.com/office/powerpoint/2010/main" val="284095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B0045-7544-A3ED-62CD-42729CE3F798}"/>
              </a:ext>
            </a:extLst>
          </p:cNvPr>
          <p:cNvSpPr txBox="1">
            <a:spLocks/>
          </p:cNvSpPr>
          <p:nvPr/>
        </p:nvSpPr>
        <p:spPr>
          <a:xfrm>
            <a:off x="2047451" y="220273"/>
            <a:ext cx="10616403" cy="67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rgbClr val="75BBE9"/>
                </a:solidFill>
                <a:latin typeface="Montserrat" pitchFamily="2" charset="77"/>
                <a:ea typeface="HGSMinchoE" panose="02020900000000000000" pitchFamily="18" charset="-128"/>
              </a:rPr>
              <a:t>ACCIONES A EJECUTARSE</a:t>
            </a:r>
            <a:endParaRPr lang="es-EC" b="1" dirty="0">
              <a:solidFill>
                <a:srgbClr val="75BBE9"/>
              </a:solidFill>
              <a:latin typeface="Montserrat" pitchFamily="2" charset="77"/>
              <a:ea typeface="HGSMinchoE" panose="02020900000000000000" pitchFamily="18" charset="-12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D57DAB-AAD5-D4F0-6F73-8FA81EC43D3A}"/>
              </a:ext>
            </a:extLst>
          </p:cNvPr>
          <p:cNvSpPr txBox="1"/>
          <p:nvPr/>
        </p:nvSpPr>
        <p:spPr>
          <a:xfrm>
            <a:off x="81707" y="1963408"/>
            <a:ext cx="305409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ES" sz="1600" b="1" dirty="0">
                <a:solidFill>
                  <a:srgbClr val="253E85"/>
                </a:solidFill>
              </a:rPr>
              <a:t>IMPULSO PROCESAL DENTRO DE LA INSTRUCCIÓN FISCAL (FISCALÍA)</a:t>
            </a:r>
          </a:p>
          <a:p>
            <a:pPr algn="r"/>
            <a:endParaRPr lang="es-ES" sz="1600" b="1" dirty="0">
              <a:solidFill>
                <a:srgbClr val="253E85"/>
              </a:solidFill>
            </a:endParaRPr>
          </a:p>
          <a:p>
            <a:pPr algn="r"/>
            <a:r>
              <a:rPr lang="es-ES" sz="1600" b="1" dirty="0">
                <a:solidFill>
                  <a:srgbClr val="253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Plazo: Inmediato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CE661C-221F-A21E-BA8C-2C097A96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259" y="1256166"/>
            <a:ext cx="8252538" cy="22831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3C895A9-209E-F3FA-229A-E69CA0E07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974" y="893860"/>
            <a:ext cx="884912" cy="86236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94D084CB-DFDB-48DA-531F-783C8FF111B3}"/>
              </a:ext>
            </a:extLst>
          </p:cNvPr>
          <p:cNvSpPr txBox="1">
            <a:spLocks/>
          </p:cNvSpPr>
          <p:nvPr/>
        </p:nvSpPr>
        <p:spPr>
          <a:xfrm>
            <a:off x="3604802" y="1039432"/>
            <a:ext cx="507826" cy="621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3C0CAAD-F0DB-A203-F148-EF1D6FF33AD2}"/>
              </a:ext>
            </a:extLst>
          </p:cNvPr>
          <p:cNvSpPr txBox="1"/>
          <p:nvPr/>
        </p:nvSpPr>
        <p:spPr>
          <a:xfrm>
            <a:off x="4319972" y="1497729"/>
            <a:ext cx="68264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253E85"/>
                </a:solidFill>
              </a:rPr>
              <a:t>RESPONSABLES: </a:t>
            </a:r>
            <a:r>
              <a:rPr lang="es-ES" dirty="0">
                <a:solidFill>
                  <a:srgbClr val="253E85"/>
                </a:solidFill>
              </a:rPr>
              <a:t>SUBPROCURADURÍA DE PATROCINIO Y/O UNIDADES COMPETENTES.</a:t>
            </a:r>
          </a:p>
          <a:p>
            <a:pPr algn="just"/>
            <a:endParaRPr lang="es-ES" b="1" dirty="0">
              <a:solidFill>
                <a:srgbClr val="253E85"/>
              </a:solidFill>
            </a:endParaRPr>
          </a:p>
          <a:p>
            <a:pPr algn="just"/>
            <a:r>
              <a:rPr lang="es-ES" b="1" dirty="0">
                <a:solidFill>
                  <a:srgbClr val="253E85"/>
                </a:solidFill>
              </a:rPr>
              <a:t>MARCO LEGAL: </a:t>
            </a:r>
          </a:p>
          <a:p>
            <a:pPr marL="342900" indent="-342900" algn="just">
              <a:buAutoNum type="arabicPeriod"/>
            </a:pPr>
            <a:r>
              <a:rPr lang="es-ES" dirty="0">
                <a:solidFill>
                  <a:srgbClr val="253E85"/>
                </a:solidFill>
              </a:rPr>
              <a:t>COOPERACIÓN INTERINSTITUCIONAL (ART. 226 CONSTITUCIÓN)</a:t>
            </a:r>
          </a:p>
          <a:p>
            <a:pPr marL="342900" indent="-342900" algn="just">
              <a:buAutoNum type="arabicPeriod"/>
            </a:pPr>
            <a:r>
              <a:rPr lang="es-ES" dirty="0">
                <a:solidFill>
                  <a:srgbClr val="253E85"/>
                </a:solidFill>
              </a:rPr>
              <a:t>IMPULSO PROCESAL (ART. 5 NUMERAL 15 COIP).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8D9BDF-FBA0-D21F-9A1D-A3E11EBE3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76" y="3798033"/>
            <a:ext cx="8252538" cy="28360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FACD46F-0562-B9DD-F996-53981A0D2D57}"/>
              </a:ext>
            </a:extLst>
          </p:cNvPr>
          <p:cNvSpPr txBox="1"/>
          <p:nvPr/>
        </p:nvSpPr>
        <p:spPr>
          <a:xfrm>
            <a:off x="4207046" y="3901573"/>
            <a:ext cx="7443349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253E85"/>
                </a:solidFill>
              </a:rPr>
              <a:t>RESPONSABLES: </a:t>
            </a:r>
            <a:r>
              <a:rPr lang="es-ES" dirty="0">
                <a:solidFill>
                  <a:srgbClr val="253E85"/>
                </a:solidFill>
              </a:rPr>
              <a:t>SUBPROCURADURÍA DE PATROCINIO Y/O UNIDADES COMPETENTES.</a:t>
            </a:r>
          </a:p>
          <a:p>
            <a:pPr algn="just"/>
            <a:endParaRPr lang="es-ES" dirty="0">
              <a:solidFill>
                <a:srgbClr val="253E85"/>
              </a:solidFill>
            </a:endParaRPr>
          </a:p>
          <a:p>
            <a:pPr algn="just"/>
            <a:r>
              <a:rPr lang="es-ES" b="1" dirty="0">
                <a:solidFill>
                  <a:srgbClr val="253E85"/>
                </a:solidFill>
              </a:rPr>
              <a:t>ACCIONES INMEDIATAS: </a:t>
            </a:r>
            <a:r>
              <a:rPr lang="es-ES" dirty="0">
                <a:solidFill>
                  <a:srgbClr val="253E85"/>
                </a:solidFill>
              </a:rPr>
              <a:t>RECONOCIMIENTO DE ACUSACIÓN PARTICULAR POR PARTE DE LA SUBPROCURADORA DE PATROCINIO (07 DE NOVIEMBRE DE 2023).</a:t>
            </a:r>
          </a:p>
          <a:p>
            <a:pPr algn="just"/>
            <a:endParaRPr lang="es-ES" dirty="0">
              <a:solidFill>
                <a:srgbClr val="253E85"/>
              </a:solidFill>
            </a:endParaRPr>
          </a:p>
          <a:p>
            <a:pPr algn="just"/>
            <a:r>
              <a:rPr lang="es-ES" b="1" dirty="0">
                <a:solidFill>
                  <a:srgbClr val="253E85"/>
                </a:solidFill>
              </a:rPr>
              <a:t>ACCIONES MEDIATAS: </a:t>
            </a:r>
            <a:r>
              <a:rPr lang="es-ES" dirty="0">
                <a:solidFill>
                  <a:srgbClr val="253E85"/>
                </a:solidFill>
              </a:rPr>
              <a:t>EN ESPERA DE DICTAMEN O ABSTENCIÓN FISCAL Y DE SEÑALAMIENTO DE AUDIENCIA EVALUATORIA Y PREPARATORIA DE JUICIO.</a:t>
            </a:r>
          </a:p>
          <a:p>
            <a:endParaRPr lang="es-ES" sz="1600" b="1" dirty="0">
              <a:solidFill>
                <a:srgbClr val="253E85"/>
              </a:solidFill>
              <a:latin typeface="Montserrat Medium" pitchFamily="2" charset="77"/>
            </a:endParaRPr>
          </a:p>
          <a:p>
            <a:pPr algn="just" fontAlgn="base"/>
            <a:endParaRPr lang="es-MX" sz="1600" dirty="0">
              <a:solidFill>
                <a:srgbClr val="253E85"/>
              </a:solidFill>
              <a:latin typeface="Montserrat Medium" pitchFamily="2" charset="77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F3691D3-FDFD-C9D3-01C9-D9EFB8E39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532" y="3602067"/>
            <a:ext cx="884912" cy="862366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6D55200-B4A3-AC4D-6D24-4EE583864B1B}"/>
              </a:ext>
            </a:extLst>
          </p:cNvPr>
          <p:cNvSpPr txBox="1">
            <a:spLocks/>
          </p:cNvSpPr>
          <p:nvPr/>
        </p:nvSpPr>
        <p:spPr>
          <a:xfrm>
            <a:off x="3491876" y="3762055"/>
            <a:ext cx="507826" cy="621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B88C76-9A6F-CF02-C2F6-A1FA21FC0314}"/>
              </a:ext>
            </a:extLst>
          </p:cNvPr>
          <p:cNvSpPr txBox="1"/>
          <p:nvPr/>
        </p:nvSpPr>
        <p:spPr>
          <a:xfrm>
            <a:off x="230436" y="4348970"/>
            <a:ext cx="305409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ES" sz="1600" b="1" dirty="0">
                <a:solidFill>
                  <a:srgbClr val="253E85"/>
                </a:solidFill>
              </a:rPr>
              <a:t>SEGUIMIENTO DE ACCIONES JUDICIALES</a:t>
            </a:r>
          </a:p>
          <a:p>
            <a:pPr algn="r"/>
            <a:r>
              <a:rPr lang="es-ES" sz="1600" b="1" dirty="0">
                <a:solidFill>
                  <a:srgbClr val="253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(UNIDAD JUDICIAL)</a:t>
            </a:r>
          </a:p>
          <a:p>
            <a:pPr algn="r"/>
            <a:endParaRPr lang="es-ES" sz="1600" b="1" dirty="0">
              <a:solidFill>
                <a:srgbClr val="253E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ES" sz="1600" b="1" dirty="0">
                <a:solidFill>
                  <a:srgbClr val="253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Plazo: Inmediato y mediato</a:t>
            </a:r>
            <a:r>
              <a:rPr lang="en-US" sz="1100" dirty="0">
                <a:solidFill>
                  <a:srgbClr val="253E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2" charset="77"/>
              </a:rPr>
              <a:t>​​</a:t>
            </a:r>
          </a:p>
        </p:txBody>
      </p:sp>
    </p:spTree>
    <p:extLst>
      <p:ext uri="{BB962C8B-B14F-4D97-AF65-F5344CB8AC3E}">
        <p14:creationId xmlns:p14="http://schemas.microsoft.com/office/powerpoint/2010/main" val="2230650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770</Words>
  <Application>Microsoft Office PowerPoint</Application>
  <PresentationFormat>Panorámica</PresentationFormat>
  <Paragraphs>84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Carolina Pantoja Freire</cp:lastModifiedBy>
  <cp:revision>56</cp:revision>
  <dcterms:created xsi:type="dcterms:W3CDTF">2023-05-31T13:21:49Z</dcterms:created>
  <dcterms:modified xsi:type="dcterms:W3CDTF">2023-11-03T21:32:44Z</dcterms:modified>
</cp:coreProperties>
</file>